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94" r:id="rId5"/>
    <p:sldId id="301" r:id="rId6"/>
    <p:sldId id="300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</p:sldIdLst>
  <p:sldSz cx="12192000" cy="6858000"/>
  <p:notesSz cx="6858000" cy="9144000"/>
  <p:embeddedFontLst>
    <p:embeddedFont>
      <p:font typeface="Noto Sans KR Medium" panose="020B0600000000000000" pitchFamily="34" charset="-127"/>
      <p:regular r:id="rId19"/>
    </p:embeddedFont>
    <p:embeddedFont>
      <p:font typeface="Roboto" panose="020B0600000101010101" charset="0"/>
      <p:regular r:id="rId20"/>
      <p:bold r:id="rId21"/>
      <p:italic r:id="rId22"/>
      <p:boldItalic r:id="rId23"/>
    </p:embeddedFont>
    <p:embeddedFont>
      <p:font typeface="Noto Sans KR" panose="020B0500000000000000" pitchFamily="34" charset="-127"/>
      <p:regular r:id="rId24"/>
      <p:bold r:id="rId25"/>
    </p:embeddedFont>
    <p:embeddedFont>
      <p:font typeface="Poppins SemiBold" panose="020B0600000101010101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oto Sans KR Light" panose="020B0300000000000000" pitchFamily="34" charset="-127"/>
      <p:regular r:id="rId34"/>
    </p:embeddedFont>
    <p:embeddedFont>
      <p:font typeface="Noto Sans KR Black" panose="020B0A00000000000000" pitchFamily="34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Roboto Light" panose="020B0600000101010101" charset="0"/>
      <p:regular r:id="rId38"/>
      <p:italic r:id="rId39"/>
    </p:embeddedFont>
    <p:embeddedFont>
      <p:font typeface="Noto Sans KR Thin" panose="020B0200000000000000" pitchFamily="34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4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2409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234" userDrawn="1">
          <p15:clr>
            <a:srgbClr val="A4A3A4"/>
          </p15:clr>
        </p15:guide>
        <p15:guide id="8" pos="74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D45F7"/>
    <a:srgbClr val="212121"/>
    <a:srgbClr val="262626"/>
    <a:srgbClr val="EEEEEE"/>
    <a:srgbClr val="2958D5"/>
    <a:srgbClr val="D52826"/>
    <a:srgbClr val="FF8C71"/>
    <a:srgbClr val="3E3E3E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9" autoAdjust="0"/>
    <p:restoredTop sz="93350" autoAdjust="0"/>
  </p:normalViewPr>
  <p:slideViewPr>
    <p:cSldViewPr snapToGrid="0" showGuides="1">
      <p:cViewPr>
        <p:scale>
          <a:sx n="66" d="100"/>
          <a:sy n="66" d="100"/>
        </p:scale>
        <p:origin x="662" y="398"/>
      </p:cViewPr>
      <p:guideLst>
        <p:guide orient="horz" pos="550"/>
        <p:guide pos="3840"/>
        <p:guide orient="horz" pos="164"/>
        <p:guide orient="horz" pos="709"/>
        <p:guide orient="horz" pos="2409"/>
        <p:guide orient="horz" pos="4156"/>
        <p:guide pos="234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88233-D864-8F46-8834-E12BA9A18749}" type="datetimeFigureOut">
              <a:rPr kumimoji="1" lang="ko-Kore-KR" altLang="en-US" smtClean="0"/>
              <a:t>04/04/2023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6A552-1299-9B4A-8FA5-E97E783D69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604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68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7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70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806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55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0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94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86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노력</a:t>
            </a:r>
            <a:r>
              <a:rPr kumimoji="1" lang="ko-KR" altLang="en-US" dirty="0"/>
              <a:t> 대비 적은 수입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방문자는 많지만 수입이 없다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어떤 식으로 </a:t>
            </a:r>
            <a:r>
              <a:rPr kumimoji="1" lang="ko-KR" altLang="en-US" dirty="0" err="1"/>
              <a:t>표현해야할까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414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74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08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669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후원이라는</a:t>
            </a:r>
            <a:r>
              <a:rPr kumimoji="1" lang="ko-KR" altLang="en-US" smtClean="0"/>
              <a:t> 컨셉을 생각하게 된 배경</a:t>
            </a:r>
            <a:endParaRPr kumimoji="1" lang="en-US" altLang="ko-KR" dirty="0" smtClean="0"/>
          </a:p>
          <a:p>
            <a:endParaRPr kumimoji="1" lang="en-US" altLang="ko-Kore-KR" dirty="0" smtClean="0"/>
          </a:p>
          <a:p>
            <a:r>
              <a:rPr kumimoji="1" lang="ko-KR" altLang="en-US" dirty="0" smtClean="0"/>
              <a:t>현주 왈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이 서비스 처음에 </a:t>
            </a:r>
            <a:r>
              <a:rPr kumimoji="1" lang="ko-KR" altLang="en-US" dirty="0" err="1" smtClean="0"/>
              <a:t>생각했던게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재욱이가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말한게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＂</a:t>
            </a:r>
            <a:r>
              <a:rPr kumimoji="1" lang="ko-KR" altLang="en-US" dirty="0" smtClean="0"/>
              <a:t>우리도 쓸 수 있고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후원은 특별한 대상이 있다는 고정관념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사실은 그게 아니다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나의 가치를 인정받을 수 있는 후원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615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6A552-1299-9B4A-8FA5-E97E783D694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22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6A552-1299-9B4A-8FA5-E97E783D694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306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1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4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5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8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8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0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3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77E44-105B-42F7-B5CE-D8B1F614AF47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3F32F-55D1-4A1E-A427-7C3B6C3A7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08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44225" y="5485515"/>
            <a:ext cx="2851488" cy="393192"/>
            <a:chOff x="5060522" y="6031026"/>
            <a:chExt cx="2851488" cy="393192"/>
          </a:xfrm>
        </p:grpSpPr>
        <p:sp>
          <p:nvSpPr>
            <p:cNvPr id="4" name="직사각형 3"/>
            <p:cNvSpPr/>
            <p:nvPr/>
          </p:nvSpPr>
          <p:spPr>
            <a:xfrm>
              <a:off x="5060522" y="6031026"/>
              <a:ext cx="889164" cy="3931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Poppins SemiBold" panose="00000700000000000000" pitchFamily="2" charset="0"/>
                </a:rPr>
                <a:t>TEAM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5949686" y="6031026"/>
              <a:ext cx="1962324" cy="357447"/>
            </a:xfrm>
            <a:prstGeom prst="parallelogram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69478" y="6049919"/>
              <a:ext cx="112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Poppins SemiBold" panose="00000700000000000000" pitchFamily="2" charset="0"/>
                </a:rPr>
                <a:t>BLOCKUS</a:t>
              </a:r>
              <a:endParaRPr lang="ko-KR" altLang="en-US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8685" y="0"/>
            <a:ext cx="11434626" cy="342335"/>
            <a:chOff x="376372" y="1165735"/>
            <a:chExt cx="11434626" cy="342335"/>
          </a:xfrm>
        </p:grpSpPr>
        <p:sp>
          <p:nvSpPr>
            <p:cNvPr id="2" name="직사각형 1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10800000">
            <a:off x="378685" y="6495058"/>
            <a:ext cx="11434626" cy="342335"/>
            <a:chOff x="376372" y="1165735"/>
            <a:chExt cx="11434626" cy="342335"/>
          </a:xfrm>
        </p:grpSpPr>
        <p:sp>
          <p:nvSpPr>
            <p:cNvPr id="14" name="직사각형 13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4050646" y="2266126"/>
            <a:ext cx="4090705" cy="1374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학기 특화 프로젝트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SemiBold" panose="00000700000000000000" pitchFamily="2" charset="0"/>
            </a:endParaRPr>
          </a:p>
          <a:p>
            <a:pPr algn="ctr"/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A209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최종 발표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2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" name="Picture 2" descr="velog - ve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5" y="4114805"/>
            <a:ext cx="1688813" cy="8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스토리 신규로고 초고화질 &amp; 백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7824" r="12646" b="32292"/>
          <a:stretch/>
        </p:blipFill>
        <p:spPr bwMode="auto">
          <a:xfrm>
            <a:off x="1881393" y="5514235"/>
            <a:ext cx="2475887" cy="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um reveals (another) new logo – and it's a head-scratcher | Creative  Blo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27030" r="3137" b="10186"/>
          <a:stretch/>
        </p:blipFill>
        <p:spPr bwMode="auto">
          <a:xfrm>
            <a:off x="1881393" y="3006816"/>
            <a:ext cx="3130481" cy="79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20" y="3022428"/>
            <a:ext cx="2911322" cy="30665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기술 블로그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투명한 거래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36" name="Picture 12" descr="Create a static webpage with a contact form on Github pages - DEV Communit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26076" r="13652" b="27406"/>
          <a:stretch/>
        </p:blipFill>
        <p:spPr bwMode="auto">
          <a:xfrm>
            <a:off x="3484020" y="3986918"/>
            <a:ext cx="1835026" cy="1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프로젝트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2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대시보드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698" y="2907829"/>
            <a:ext cx="6802602" cy="35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버튼 </a:t>
            </a:r>
            <a:r>
              <a:rPr lang="en-US" altLang="ko-KR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QR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코드 생성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77361" y="473830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버튼과 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QR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코드를 생성할 수 있다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3418951"/>
            <a:ext cx="3968506" cy="264750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04" y="3543382"/>
            <a:ext cx="1282751" cy="97072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6" y="4819088"/>
            <a:ext cx="1567544" cy="1640289"/>
          </a:xfrm>
          <a:prstGeom prst="rect">
            <a:avLst/>
          </a:prstGeom>
        </p:spPr>
      </p:pic>
      <p:pic>
        <p:nvPicPr>
          <p:cNvPr id="35" name="그림 3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83" y="4832394"/>
            <a:ext cx="1567544" cy="162698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35" y="3543382"/>
            <a:ext cx="3815918" cy="13964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31" y="5609259"/>
            <a:ext cx="2066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월렛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커넥트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686" y="2446074"/>
            <a:ext cx="2294626" cy="4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솔리디티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" name="Picture 2" descr="velog - ve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5" y="4114805"/>
            <a:ext cx="1688813" cy="8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스토리 신규로고 초고화질 &amp; 백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7824" r="12646" b="32292"/>
          <a:stretch/>
        </p:blipFill>
        <p:spPr bwMode="auto">
          <a:xfrm>
            <a:off x="1881393" y="5514235"/>
            <a:ext cx="2475887" cy="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um reveals (another) new logo – and it's a head-scratcher | Creative  Blo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27030" r="3137" b="10186"/>
          <a:stretch/>
        </p:blipFill>
        <p:spPr bwMode="auto">
          <a:xfrm>
            <a:off x="1881393" y="3006816"/>
            <a:ext cx="3130481" cy="79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포스팅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20" y="3022428"/>
            <a:ext cx="2911322" cy="30665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기술 블로그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36" name="Picture 12" descr="Create a static webpage with a contact form on Github pages - DEV Communit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26076" r="13652" b="27406"/>
          <a:stretch/>
        </p:blipFill>
        <p:spPr bwMode="auto">
          <a:xfrm>
            <a:off x="3484020" y="3986918"/>
            <a:ext cx="1835026" cy="1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58" y="253194"/>
            <a:ext cx="1958135" cy="8696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E47436-27A8-D494-3111-82681F87D709}"/>
              </a:ext>
            </a:extLst>
          </p:cNvPr>
          <p:cNvSpPr/>
          <p:nvPr/>
        </p:nvSpPr>
        <p:spPr>
          <a:xfrm>
            <a:off x="311218" y="2669785"/>
            <a:ext cx="11569564" cy="1518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0" b="1" spc="-12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https</a:t>
            </a:r>
            <a:r>
              <a:rPr lang="en-US" altLang="ko-KR" sz="7000" b="1" spc="-12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0000700000000000000" pitchFamily="2" charset="0"/>
              </a:rPr>
              <a:t>://j8a209.p.ssafy.io/</a:t>
            </a:r>
            <a:endParaRPr lang="ko-KR" altLang="en-US" sz="7000" b="1" spc="-120" dirty="0">
              <a:solidFill>
                <a:schemeClr val="bg1">
                  <a:lumMod val="7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73" y="971121"/>
            <a:ext cx="6028825" cy="2677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54511" y="3648575"/>
            <a:ext cx="5443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EFEF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 &amp; A</a:t>
            </a:r>
            <a:endParaRPr lang="ko-KR" altLang="en-US" sz="6000" dirty="0">
              <a:solidFill>
                <a:srgbClr val="EFEFEF"/>
              </a:solidFill>
              <a:latin typeface="Roboto" panose="02000000000000000000" pitchFamily="2" charset="0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7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556981" y="863003"/>
            <a:ext cx="3073407" cy="417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CONTENTS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71774" y="1845745"/>
            <a:ext cx="2512400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서비스 소개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91080" y="1783423"/>
            <a:ext cx="539732" cy="508603"/>
            <a:chOff x="4365518" y="2920468"/>
            <a:chExt cx="653075" cy="615409"/>
          </a:xfrm>
        </p:grpSpPr>
        <p:grpSp>
          <p:nvGrpSpPr>
            <p:cNvPr id="38" name="그룹 37"/>
            <p:cNvGrpSpPr/>
            <p:nvPr/>
          </p:nvGrpSpPr>
          <p:grpSpPr>
            <a:xfrm>
              <a:off x="4365518" y="2920468"/>
              <a:ext cx="653075" cy="615409"/>
              <a:chOff x="2772692" y="3648056"/>
              <a:chExt cx="653075" cy="61540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772692" y="3648056"/>
                <a:ext cx="539999" cy="539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4386845" y="2955266"/>
              <a:ext cx="497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424256" y="1845745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132046" y="1819976"/>
            <a:ext cx="539728" cy="508603"/>
            <a:chOff x="4365522" y="2920469"/>
            <a:chExt cx="653071" cy="615409"/>
          </a:xfrm>
        </p:grpSpPr>
        <p:grpSp>
          <p:nvGrpSpPr>
            <p:cNvPr id="44" name="그룹 43"/>
            <p:cNvGrpSpPr/>
            <p:nvPr/>
          </p:nvGrpSpPr>
          <p:grpSpPr>
            <a:xfrm>
              <a:off x="4365522" y="2920469"/>
              <a:ext cx="653071" cy="615409"/>
              <a:chOff x="2772696" y="3648057"/>
              <a:chExt cx="653071" cy="61540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2885767" y="3723466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4383637" y="2955266"/>
              <a:ext cx="5036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813425" y="1854928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팀원 소개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180250" y="1819977"/>
            <a:ext cx="539728" cy="508602"/>
            <a:chOff x="4365522" y="2920469"/>
            <a:chExt cx="653071" cy="615408"/>
          </a:xfrm>
        </p:grpSpPr>
        <p:grpSp>
          <p:nvGrpSpPr>
            <p:cNvPr id="57" name="그룹 56"/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4414094" y="2955266"/>
              <a:ext cx="4427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8685" y="0"/>
            <a:ext cx="11434626" cy="342335"/>
            <a:chOff x="376372" y="1165735"/>
            <a:chExt cx="11434626" cy="342335"/>
          </a:xfrm>
        </p:grpSpPr>
        <p:sp>
          <p:nvSpPr>
            <p:cNvPr id="30" name="직사각형 29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10800000">
            <a:off x="378685" y="6495058"/>
            <a:ext cx="11434626" cy="342335"/>
            <a:chOff x="376372" y="1165735"/>
            <a:chExt cx="11434626" cy="342335"/>
          </a:xfrm>
        </p:grpSpPr>
        <p:sp>
          <p:nvSpPr>
            <p:cNvPr id="33" name="직사각형 32"/>
            <p:cNvSpPr/>
            <p:nvPr/>
          </p:nvSpPr>
          <p:spPr>
            <a:xfrm>
              <a:off x="429712" y="1201480"/>
              <a:ext cx="11332571" cy="3065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6372" y="1165735"/>
              <a:ext cx="11434626" cy="186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756742" y="4009393"/>
            <a:ext cx="574072" cy="508603"/>
            <a:chOff x="4323967" y="2920468"/>
            <a:chExt cx="694626" cy="615409"/>
          </a:xfrm>
        </p:grpSpPr>
        <p:grpSp>
          <p:nvGrpSpPr>
            <p:cNvPr id="35" name="그룹 34"/>
            <p:cNvGrpSpPr/>
            <p:nvPr/>
          </p:nvGrpSpPr>
          <p:grpSpPr>
            <a:xfrm>
              <a:off x="4365518" y="2920468"/>
              <a:ext cx="653075" cy="615409"/>
              <a:chOff x="2772692" y="3648056"/>
              <a:chExt cx="653075" cy="615409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772692" y="3648056"/>
                <a:ext cx="539999" cy="539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4323967" y="2955266"/>
              <a:ext cx="623010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5424256" y="4071715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기술 소개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13425" y="4080898"/>
            <a:ext cx="2512399" cy="563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라이브 시연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43497" y="4045947"/>
            <a:ext cx="576479" cy="508602"/>
            <a:chOff x="4321053" y="2920469"/>
            <a:chExt cx="697540" cy="615408"/>
          </a:xfrm>
        </p:grpSpPr>
        <p:grpSp>
          <p:nvGrpSpPr>
            <p:cNvPr id="65" name="그룹 64"/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6" name="직사각형 65"/>
            <p:cNvSpPr/>
            <p:nvPr/>
          </p:nvSpPr>
          <p:spPr>
            <a:xfrm>
              <a:off x="4321053" y="2955266"/>
              <a:ext cx="628830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50440" y="369349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팀원 소개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94687" y="338003"/>
            <a:ext cx="490662" cy="462365"/>
            <a:chOff x="4365522" y="2920469"/>
            <a:chExt cx="653071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91957" y="2955266"/>
              <a:ext cx="487024" cy="484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5269" y="1874871"/>
            <a:ext cx="11601463" cy="3231741"/>
            <a:chOff x="394687" y="2088231"/>
            <a:chExt cx="11601463" cy="3231741"/>
          </a:xfrm>
        </p:grpSpPr>
        <p:grpSp>
          <p:nvGrpSpPr>
            <p:cNvPr id="16" name="그룹 15"/>
            <p:cNvGrpSpPr/>
            <p:nvPr/>
          </p:nvGrpSpPr>
          <p:grpSpPr>
            <a:xfrm>
              <a:off x="394687" y="2101215"/>
              <a:ext cx="11601463" cy="3218757"/>
              <a:chOff x="959848" y="2390775"/>
              <a:chExt cx="11601463" cy="3218757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959848" y="2409825"/>
                <a:ext cx="1237838" cy="3199707"/>
                <a:chOff x="959848" y="1952625"/>
                <a:chExt cx="1237838" cy="319970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1202703" y="3431760"/>
                  <a:ext cx="7521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이재욱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959848" y="3952003"/>
                  <a:ext cx="1237838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Backend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 err="1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BlockChain</a:t>
                  </a: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/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969169" y="1952625"/>
                  <a:ext cx="1219200" cy="1219200"/>
                </a:xfrm>
                <a:prstGeom prst="ellipse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3026569" y="2409825"/>
                <a:ext cx="1219200" cy="3199707"/>
                <a:chOff x="3026569" y="1952625"/>
                <a:chExt cx="1219200" cy="3199707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3026569" y="1952625"/>
                  <a:ext cx="1219200" cy="1219200"/>
                </a:xfrm>
                <a:prstGeom prst="ellipse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260102" y="3431760"/>
                  <a:ext cx="7521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 err="1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강태선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140617" y="3952003"/>
                  <a:ext cx="99110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Backend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CI/CD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5083969" y="2409825"/>
                <a:ext cx="1219200" cy="3199707"/>
                <a:chOff x="5083969" y="1952625"/>
                <a:chExt cx="1219200" cy="3199707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083969" y="1952625"/>
                  <a:ext cx="1219200" cy="1219200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317502" y="3431760"/>
                  <a:ext cx="7521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 err="1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이유영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198016" y="3952003"/>
                  <a:ext cx="99110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Backend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CI/CD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055428" y="2409825"/>
                <a:ext cx="1391085" cy="3199707"/>
                <a:chOff x="7055428" y="1952625"/>
                <a:chExt cx="1391085" cy="3199707"/>
              </a:xfrm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7141369" y="1952625"/>
                  <a:ext cx="1219200" cy="1219200"/>
                </a:xfrm>
                <a:prstGeom prst="ellipse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374903" y="3431760"/>
                  <a:ext cx="7521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송현주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7055428" y="3952003"/>
                  <a:ext cx="139108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err="1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FrontEnd</a:t>
                  </a: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/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UI/UX Design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9189449" y="2409825"/>
                <a:ext cx="1237838" cy="2787030"/>
                <a:chOff x="9189449" y="1952625"/>
                <a:chExt cx="1237838" cy="2787030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9198769" y="1952625"/>
                  <a:ext cx="1219200" cy="1219200"/>
                </a:xfrm>
                <a:prstGeom prst="ellipse">
                  <a:avLst/>
                </a:pr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9425090" y="3431760"/>
                  <a:ext cx="76655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김현수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9189449" y="3952003"/>
                  <a:ext cx="1237838" cy="787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err="1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FrontEnd</a:t>
                  </a: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/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 err="1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BlockChain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1170226" y="2390775"/>
                <a:ext cx="1391085" cy="3218757"/>
                <a:chOff x="11170226" y="1933575"/>
                <a:chExt cx="1391085" cy="3218757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11256168" y="1933575"/>
                  <a:ext cx="1219200" cy="1219200"/>
                </a:xfrm>
                <a:prstGeom prst="ellipse">
                  <a:avLst/>
                </a:pr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1482490" y="3431760"/>
                  <a:ext cx="76655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 err="1">
                      <a:solidFill>
                        <a:srgbClr val="3E3E3E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안태현</a:t>
                  </a:r>
                  <a:endParaRPr lang="ko-KR" altLang="en-US" sz="1600" dirty="0">
                    <a:solidFill>
                      <a:srgbClr val="3E3E3E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1170226" y="3952003"/>
                  <a:ext cx="139108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err="1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FrontEnd</a:t>
                  </a: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/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  <a:t>UI/UX Design</a:t>
                  </a:r>
                  <a:br>
                    <a:rPr lang="en-US" altLang="ko-KR" sz="1600" dirty="0">
                      <a:solidFill>
                        <a:srgbClr val="3E3E3E"/>
                      </a:solidFill>
                      <a:latin typeface="Noto Sans KR Light" panose="020B0300000000000000" pitchFamily="34" charset="-127"/>
                      <a:ea typeface="Noto Sans KR Light" panose="020B0300000000000000" pitchFamily="34" charset="-127"/>
                    </a:rPr>
                  </a:br>
                  <a:endParaRPr lang="ko-KR" altLang="en-US" sz="1600" dirty="0">
                    <a:solidFill>
                      <a:srgbClr val="3E3E3E"/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endParaRPr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DE2DAF-0C87-9926-261A-9CA39DAED626}"/>
                </a:ext>
              </a:extLst>
            </p:cNvPr>
            <p:cNvSpPr txBox="1"/>
            <p:nvPr/>
          </p:nvSpPr>
          <p:spPr>
            <a:xfrm>
              <a:off x="751139" y="208823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400" dirty="0">
                  <a:solidFill>
                    <a:srgbClr val="3E3E3E"/>
                  </a:solidFill>
                </a:rPr>
                <a:t>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아이디어 선정 배경</a:t>
            </a:r>
          </a:p>
        </p:txBody>
      </p:sp>
      <p:pic>
        <p:nvPicPr>
          <p:cNvPr id="10" name="Picture 2" descr="velog - ve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5" y="4114805"/>
            <a:ext cx="1688813" cy="8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스토리 신규로고 초고화질 &amp; 백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7824" r="12646" b="32292"/>
          <a:stretch/>
        </p:blipFill>
        <p:spPr bwMode="auto">
          <a:xfrm>
            <a:off x="1881393" y="5514235"/>
            <a:ext cx="2475887" cy="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ium reveals (another) new logo – and it's a head-scratcher | Creative  Blo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t="27030" r="3137" b="10186"/>
          <a:stretch/>
        </p:blipFill>
        <p:spPr bwMode="auto">
          <a:xfrm>
            <a:off x="1881393" y="3006816"/>
            <a:ext cx="3130481" cy="79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495818" y="2521645"/>
            <a:ext cx="114585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포스팅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20" y="3022428"/>
            <a:ext cx="2911322" cy="30665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기술 블로그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블로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그 포스팅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벨로그</a:t>
            </a:r>
            <a:r>
              <a:rPr kumimoji="0" lang="en-US" altLang="ko-KR" sz="140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lang="ko-KR" altLang="en-US" sz="1400" spc="-15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미디엄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</a:t>
            </a:r>
            <a:r>
              <a:rPr lang="ko-KR" altLang="en-US" sz="1400" spc="-15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티스토리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등  다양한 블로그 플랫폼을 통해  자신의  지식과 경험을 공유하며 성장하고 있음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036" name="Picture 12" descr="Create a static webpage with a contact form on Github pages - DEV Communit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6" t="26076" r="13652" b="27406"/>
          <a:stretch/>
        </p:blipFill>
        <p:spPr bwMode="auto">
          <a:xfrm>
            <a:off x="3484020" y="3986918"/>
            <a:ext cx="1835026" cy="1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아이디어 선정 배경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포스팅의 수익 모델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포스팅의 수익 모델은 광고 수입에 의존하고 있으며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,  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개인에게 후원하고 싶은 경우  많은 수수료를 지불하거나 타 사이트를 이용해야 함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794" y="3348345"/>
            <a:ext cx="4759207" cy="2362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6" y="3305104"/>
            <a:ext cx="5033500" cy="2448588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65737" y="2701017"/>
            <a:ext cx="11447843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문제점 및 한계점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3897C3-A0EB-87DD-0898-3E277BB68CE6}"/>
              </a:ext>
            </a:extLst>
          </p:cNvPr>
          <p:cNvSpPr/>
          <p:nvPr/>
        </p:nvSpPr>
        <p:spPr>
          <a:xfrm>
            <a:off x="2636520" y="1145928"/>
            <a:ext cx="6918960" cy="80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SemiBold" panose="00000700000000000000" pitchFamily="2" charset="0"/>
              </a:rPr>
              <a:t>기존 서비스의 한계점 세가지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50" y="1337165"/>
            <a:ext cx="359215" cy="35921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179312" y="2467190"/>
            <a:ext cx="2838648" cy="2756567"/>
            <a:chOff x="612151" y="2467190"/>
            <a:chExt cx="2838648" cy="275656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1215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904498" y="2728370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첫번째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941552" y="3389710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수익 구조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941552" y="4070591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방문자수만을 통한 광고 수익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535197" y="2467190"/>
            <a:ext cx="2838648" cy="2756567"/>
            <a:chOff x="4483111" y="2467190"/>
            <a:chExt cx="2838648" cy="275656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48311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775458" y="2728370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두</a:t>
              </a:r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4775458" y="3389709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수수료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4775458" y="4070591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30~40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퍼센트의 비싼 수수료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891082" y="2467190"/>
            <a:ext cx="2838648" cy="2756567"/>
            <a:chOff x="8354071" y="2467190"/>
            <a:chExt cx="2838648" cy="27565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354071" y="2467190"/>
              <a:ext cx="2838648" cy="2756567"/>
            </a:xfrm>
            <a:prstGeom prst="roundRect">
              <a:avLst>
                <a:gd name="adj" fmla="val 789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646418" y="2728369"/>
              <a:ext cx="1024161" cy="382293"/>
            </a:xfrm>
            <a:prstGeom prst="roundRect">
              <a:avLst>
                <a:gd name="adj" fmla="val 24640"/>
              </a:avLst>
            </a:prstGeom>
            <a:solidFill>
              <a:srgbClr val="0D4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세</a:t>
              </a:r>
              <a:r>
                <a:rPr lang="ko-KR" altLang="en-US" sz="14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번째</a:t>
              </a:r>
              <a:endPara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8646418" y="3389709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투명성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3897C3-A0EB-87DD-0898-3E277BB68CE6}"/>
                </a:ext>
              </a:extLst>
            </p:cNvPr>
            <p:cNvSpPr/>
            <p:nvPr/>
          </p:nvSpPr>
          <p:spPr>
            <a:xfrm>
              <a:off x="8646418" y="4066654"/>
              <a:ext cx="2145979" cy="803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SemiBold" panose="00000700000000000000" pitchFamily="2" charset="0"/>
                </a:rPr>
                <a:t>불투명한 후원 내역 및 중간 관리자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18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831325" y="3076606"/>
            <a:ext cx="6529352" cy="62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Noto Sans KR" panose="020B0500000000000000" pitchFamily="34" charset="-128"/>
                <a:ea typeface="Noto Sans KR" panose="020B0500000000000000" pitchFamily="34" charset="-128"/>
              </a:rPr>
              <a:t>창작 활동을 </a:t>
            </a:r>
            <a:r>
              <a:rPr lang="ko-KR" altLang="en-US" sz="2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하는 곳과 후원 받을 곳을 분리하자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05F645-A6CE-5FFB-8650-11EE2A643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15" y="2846419"/>
            <a:ext cx="331931" cy="245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46361E-AA2C-C0B4-1261-289997CAB1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66286" y="3769103"/>
            <a:ext cx="331200" cy="2301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서비스 배경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해결책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73" y="971121"/>
            <a:ext cx="6028825" cy="267745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11601" y="2816660"/>
            <a:ext cx="7529567" cy="523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2000" spc="-12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Poppins SemiBold" panose="00000700000000000000" pitchFamily="2" charset="0"/>
              </a:rPr>
              <a:t>DON-JO</a:t>
            </a:r>
            <a:r>
              <a:rPr lang="en-US" altLang="ko-KR" sz="2000" spc="-120" dirty="0">
                <a:gradFill flip="none" rotWithShape="1">
                  <a:gsLst>
                    <a:gs pos="0">
                      <a:srgbClr val="FF6CAB"/>
                    </a:gs>
                    <a:gs pos="100000">
                      <a:srgbClr val="8533FF"/>
                    </a:gs>
                  </a:gsLst>
                  <a:lin ang="2700000" scaled="1"/>
                  <a:tileRect/>
                </a:gradFill>
                <a:latin typeface="맑은 고딕" panose="02000506000000020004" pitchFamily="50" charset="0"/>
                <a:ea typeface="Noto Sans KR" panose="020B0500000000000000" pitchFamily="34" charset="-127"/>
                <a:cs typeface="Poppins SemiBold" panose="00000700000000000000" pitchFamily="2" charset="0"/>
              </a:rPr>
              <a:t> </a:t>
            </a:r>
            <a:r>
              <a:rPr lang="ko-KR" altLang="en-US" sz="16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은 </a:t>
            </a:r>
            <a:r>
              <a:rPr lang="ko-KR" altLang="en-US" sz="1600" spc="-120" dirty="0" err="1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블록체인</a:t>
            </a:r>
            <a:r>
              <a:rPr lang="ko-KR" altLang="en-US" sz="16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 기반의 </a:t>
            </a:r>
            <a:r>
              <a:rPr lang="ko-KR" altLang="en-US" sz="1600" spc="-12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창작자 후원 </a:t>
            </a:r>
            <a:r>
              <a:rPr lang="ko-KR" altLang="en-US" sz="16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및 </a:t>
            </a:r>
            <a:r>
              <a:rPr lang="ko-KR" altLang="en-US" sz="1600" spc="-12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창작물 거래 </a:t>
            </a:r>
            <a:r>
              <a:rPr lang="ko-KR" altLang="en-US" sz="16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서비스입니다</a:t>
            </a:r>
            <a:r>
              <a:rPr lang="en-US" altLang="ko-KR" sz="16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SemiBold" panose="00000700000000000000" pitchFamily="2" charset="0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582706" y="4005918"/>
            <a:ext cx="3356939" cy="1652499"/>
            <a:chOff x="2024934" y="3751918"/>
            <a:chExt cx="3356939" cy="165249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096055" y="3751918"/>
              <a:ext cx="1706880" cy="433064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Donation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24934" y="4334380"/>
              <a:ext cx="3356939" cy="1070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나의 창작물이 도움이 됐다면</a:t>
              </a:r>
              <a: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 </a:t>
              </a:r>
              <a:b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나의 창작물이 도움이 됐다면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/>
              </a:r>
              <a:b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후원을 통해 응원을 받을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46000" y="4005918"/>
            <a:ext cx="2700000" cy="1620402"/>
            <a:chOff x="5007334" y="3784015"/>
            <a:chExt cx="2700000" cy="162040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078454" y="3784015"/>
              <a:ext cx="1706880" cy="397965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Items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07334" y="4334380"/>
              <a:ext cx="2700000" cy="1070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내 창작물이 필요한 사람에게</a:t>
              </a:r>
              <a: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</a:t>
              </a:r>
              <a:b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내가 만든 창작물이 필요한 사람들이</a:t>
              </a:r>
              <a:endParaRPr lang="en-US" altLang="ko-KR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구매할 수 있도록 등록할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09291" y="4005918"/>
            <a:ext cx="2997521" cy="1620402"/>
            <a:chOff x="8351519" y="3968450"/>
            <a:chExt cx="2997521" cy="162040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422640" y="3968450"/>
              <a:ext cx="1706880" cy="397965"/>
            </a:xfrm>
            <a:prstGeom prst="roundRect">
              <a:avLst>
                <a:gd name="adj" fmla="val 10051"/>
              </a:avLst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20" dirty="0" err="1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 SemiBold" panose="00000700000000000000" pitchFamily="2" charset="0"/>
                </a:rPr>
                <a:t>Wishlist</a:t>
              </a:r>
              <a:endParaRPr lang="ko-KR" altLang="en-US" sz="1600" spc="-120" dirty="0">
                <a:solidFill>
                  <a:srgbClr val="262626"/>
                </a:solidFill>
                <a:latin typeface="Roboto" panose="02000000000000000000" pitchFamily="2" charset="0"/>
                <a:ea typeface="Noto Sans KR Medium" panose="020B0600000000000000" pitchFamily="34" charset="-127"/>
                <a:cs typeface="Poppins SemiBold" panose="00000700000000000000" pitchFamily="2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351519" y="4518815"/>
              <a:ext cx="2997521" cy="1070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창작을 위한 준비를 모금으로</a:t>
              </a:r>
              <a: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  <a:t>!</a:t>
              </a:r>
              <a:br>
                <a:rPr lang="en-US" altLang="ko-KR" sz="1600" spc="-12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나를 지원해주는 사람들에게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/>
              </a:r>
              <a:b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</a:br>
              <a:r>
                <a:rPr lang="ko-KR" altLang="en-US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다음 창작물을 위한 모금을 받을 수 있어요</a:t>
              </a:r>
              <a:r>
                <a:rPr lang="en-US" altLang="ko-KR" sz="1400" spc="-120" dirty="0">
                  <a:solidFill>
                    <a:schemeClr val="bg1">
                      <a:lumMod val="7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oppins SemiBold" panose="00000700000000000000" pitchFamily="2" charset="0"/>
                </a:rPr>
                <a:t>.</a:t>
              </a:r>
              <a:endParaRPr lang="ko-KR" altLang="en-US" sz="1400" spc="-120" dirty="0">
                <a:solidFill>
                  <a:schemeClr val="bg1">
                    <a:lumMod val="7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7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219061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350BB-EC16-9028-231D-893240FC2C1E}"/>
              </a:ext>
            </a:extLst>
          </p:cNvPr>
          <p:cNvSpPr/>
          <p:nvPr/>
        </p:nvSpPr>
        <p:spPr>
          <a:xfrm>
            <a:off x="936719" y="253971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SemiBold" panose="00000700000000000000" pitchFamily="2" charset="0"/>
              </a:rPr>
              <a:t>프로젝트 소개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Poppins SemiBold" panose="000007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7916E0-E631-73F2-3BBF-BFA7A7F349B4}"/>
              </a:ext>
            </a:extLst>
          </p:cNvPr>
          <p:cNvGrpSpPr/>
          <p:nvPr/>
        </p:nvGrpSpPr>
        <p:grpSpPr>
          <a:xfrm>
            <a:off x="348878" y="338003"/>
            <a:ext cx="536473" cy="462365"/>
            <a:chOff x="4304548" y="2920469"/>
            <a:chExt cx="714045" cy="6154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1FA4CF-11D1-54C9-5213-B6FCCC2CB365}"/>
                </a:ext>
              </a:extLst>
            </p:cNvPr>
            <p:cNvGrpSpPr/>
            <p:nvPr/>
          </p:nvGrpSpPr>
          <p:grpSpPr>
            <a:xfrm>
              <a:off x="4365522" y="2920469"/>
              <a:ext cx="653071" cy="615408"/>
              <a:chOff x="2772696" y="3648057"/>
              <a:chExt cx="653071" cy="61540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EC1D071-4E7F-864D-10FE-6DDC2D108836}"/>
                  </a:ext>
                </a:extLst>
              </p:cNvPr>
              <p:cNvSpPr/>
              <p:nvPr/>
            </p:nvSpPr>
            <p:spPr>
              <a:xfrm>
                <a:off x="2885767" y="3723465"/>
                <a:ext cx="540000" cy="54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BAFAAA-A34E-E14B-DBAD-A1946B56336B}"/>
                  </a:ext>
                </a:extLst>
              </p:cNvPr>
              <p:cNvSpPr/>
              <p:nvPr/>
            </p:nvSpPr>
            <p:spPr>
              <a:xfrm>
                <a:off x="2772696" y="3648057"/>
                <a:ext cx="54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013F52-46DB-45A3-47CC-5F2E2B85971D}"/>
                </a:ext>
              </a:extLst>
            </p:cNvPr>
            <p:cNvSpPr/>
            <p:nvPr/>
          </p:nvSpPr>
          <p:spPr>
            <a:xfrm>
              <a:off x="4304548" y="2955265"/>
              <a:ext cx="661842" cy="532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ea typeface="맑은 고딕" panose="020B0503020000020004" pitchFamily="50" charset="-127"/>
                  <a:cs typeface="Poppins SemiBold" panose="00000700000000000000" pitchFamily="2" charset="0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ea typeface="맑은 고딕" panose="020B0503020000020004" pitchFamily="50" charset="-127"/>
                <a:cs typeface="Poppins SemiBold" panose="00000700000000000000" pitchFamily="2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904498" y="529583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차별점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1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68343" y="2521645"/>
            <a:ext cx="1400808" cy="382293"/>
          </a:xfrm>
          <a:prstGeom prst="roundRect">
            <a:avLst/>
          </a:prstGeom>
          <a:solidFill>
            <a:srgbClr val="295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DON-JO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5737" y="2701017"/>
            <a:ext cx="5707201" cy="3445471"/>
          </a:xfrm>
          <a:prstGeom prst="roundRect">
            <a:avLst>
              <a:gd name="adj" fmla="val 441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6409" y="2521645"/>
            <a:ext cx="1145858" cy="382293"/>
          </a:xfrm>
          <a:prstGeom prst="roundRect">
            <a:avLst/>
          </a:prstGeom>
          <a:solidFill>
            <a:srgbClr val="D52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기술 블로그</a:t>
            </a:r>
            <a:endParaRPr lang="ko-KR" altLang="en-US" sz="1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5737" y="1083911"/>
            <a:ext cx="11660525" cy="1078620"/>
          </a:xfrm>
          <a:prstGeom prst="roundRect">
            <a:avLst>
              <a:gd name="adj" fmla="val 10064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172310"/>
            <a:ext cx="2763639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쉬운 통합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4" y="1265260"/>
            <a:ext cx="186974" cy="1869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AA06F-DAF8-8FE7-0668-63F7DBB617CE}"/>
              </a:ext>
            </a:extLst>
          </p:cNvPr>
          <p:cNvSpPr/>
          <p:nvPr/>
        </p:nvSpPr>
        <p:spPr>
          <a:xfrm>
            <a:off x="597504" y="1616011"/>
            <a:ext cx="8523636" cy="374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기술 블로그나 </a:t>
            </a:r>
            <a:r>
              <a:rPr lang="en-US" altLang="ko-KR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SNS</a:t>
            </a:r>
            <a:r>
              <a:rPr lang="ko-KR" altLang="en-US" sz="14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SemiBold" panose="00000700000000000000" pitchFamily="2" charset="0"/>
              </a:rPr>
              <a:t>에  </a:t>
            </a:r>
            <a:endParaRPr kumimoji="0" lang="ko-KR" altLang="en-US" sz="140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Poppins SemiBold" panose="00000700000000000000" pitchFamily="2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78" y="3263052"/>
            <a:ext cx="4156517" cy="27808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55" y="3187970"/>
            <a:ext cx="4750784" cy="285596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3361143" y="5262465"/>
            <a:ext cx="865624" cy="634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1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388</Words>
  <Application>Microsoft Office PowerPoint</Application>
  <PresentationFormat>와이드스크린</PresentationFormat>
  <Paragraphs>127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Arial</vt:lpstr>
      <vt:lpstr>Noto Sans KR Medium</vt:lpstr>
      <vt:lpstr>Roboto</vt:lpstr>
      <vt:lpstr>Noto Sans KR</vt:lpstr>
      <vt:lpstr>Poppins SemiBold</vt:lpstr>
      <vt:lpstr>Calibri</vt:lpstr>
      <vt:lpstr>Noto Sans KR Light</vt:lpstr>
      <vt:lpstr>Noto Sans KR Black</vt:lpstr>
      <vt:lpstr>맑은 고딕</vt:lpstr>
      <vt:lpstr>Roboto Light</vt:lpstr>
      <vt:lpstr>Noto Sans KR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136</cp:revision>
  <cp:lastPrinted>2023-03-16T08:34:34Z</cp:lastPrinted>
  <dcterms:created xsi:type="dcterms:W3CDTF">2023-01-25T01:49:37Z</dcterms:created>
  <dcterms:modified xsi:type="dcterms:W3CDTF">2023-04-04T08:08:10Z</dcterms:modified>
</cp:coreProperties>
</file>